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812" r:id="rId2"/>
    <p:sldId id="948" r:id="rId3"/>
    <p:sldId id="925" r:id="rId4"/>
    <p:sldId id="453" r:id="rId5"/>
    <p:sldId id="499" r:id="rId6"/>
    <p:sldId id="454" r:id="rId7"/>
    <p:sldId id="271" r:id="rId8"/>
    <p:sldId id="272" r:id="rId9"/>
    <p:sldId id="931" r:id="rId10"/>
    <p:sldId id="273" r:id="rId11"/>
    <p:sldId id="274" r:id="rId12"/>
    <p:sldId id="946" r:id="rId13"/>
    <p:sldId id="280" r:id="rId14"/>
    <p:sldId id="276" r:id="rId15"/>
    <p:sldId id="945" r:id="rId16"/>
    <p:sldId id="944" r:id="rId17"/>
    <p:sldId id="827" r:id="rId18"/>
    <p:sldId id="831" r:id="rId19"/>
    <p:sldId id="837" r:id="rId20"/>
    <p:sldId id="928" r:id="rId21"/>
    <p:sldId id="927" r:id="rId22"/>
    <p:sldId id="929" r:id="rId23"/>
    <p:sldId id="829" r:id="rId24"/>
    <p:sldId id="828" r:id="rId25"/>
    <p:sldId id="830" r:id="rId26"/>
    <p:sldId id="835" r:id="rId27"/>
    <p:sldId id="832" r:id="rId28"/>
    <p:sldId id="833" r:id="rId29"/>
    <p:sldId id="930" r:id="rId30"/>
    <p:sldId id="932" r:id="rId31"/>
    <p:sldId id="934" r:id="rId32"/>
    <p:sldId id="935" r:id="rId33"/>
    <p:sldId id="947" r:id="rId34"/>
    <p:sldId id="859" r:id="rId35"/>
    <p:sldId id="860" r:id="rId36"/>
    <p:sldId id="861" r:id="rId37"/>
    <p:sldId id="862" r:id="rId38"/>
    <p:sldId id="863" r:id="rId39"/>
    <p:sldId id="864" r:id="rId40"/>
    <p:sldId id="865" r:id="rId41"/>
    <p:sldId id="866" r:id="rId42"/>
    <p:sldId id="867" r:id="rId43"/>
    <p:sldId id="936" r:id="rId44"/>
    <p:sldId id="868" r:id="rId45"/>
    <p:sldId id="869" r:id="rId46"/>
    <p:sldId id="879" r:id="rId47"/>
    <p:sldId id="949" r:id="rId48"/>
  </p:sldIdLst>
  <p:sldSz cx="12192000" cy="6858000"/>
  <p:notesSz cx="6797675" cy="9929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51" d="100"/>
          <a:sy n="51" d="100"/>
        </p:scale>
        <p:origin x="40" y="12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F1FFF7-2BA0-475E-BFE7-C3F82A9A6946}" type="datetimeFigureOut">
              <a:rPr lang="en-GB" smtClean="0"/>
              <a:t>22/04/2023</a:t>
            </a:fld>
            <a:endParaRPr lang="en-GB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49688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FBE7BA-17BE-4C72-BDE9-93CAA4D0D6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7290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99A35E-D7B7-4081-8EA2-331D8425DDD3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8722"/>
            <a:ext cx="5438140" cy="3909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E4F44D-EE3C-4964-A9AD-F143B100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448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F2C8D-8D87-49B7-913C-2F3E7CE15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82307A-827B-49D5-93D5-888506111A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13D66-163F-44AC-9E7C-288C45DCF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BCF21-3CFD-4385-9DBC-F7BD17D8A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E5275-B573-49CD-90AD-CB0DA9759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55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BAC9D-667A-4F8E-8A4B-5534E3501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AB3C54-24B0-464A-8D85-99A6883DC8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B1B0D-7BB1-4E78-AD53-15520DE87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5F90C4-EB39-462A-B466-D6BDB78E7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19E79-F059-4C7A-8814-C7FE06990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28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63A2FF-4678-4216-98BC-A82B1465AF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284147-CDB3-4F8F-AD86-029641C3E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8C6FF-7F91-4CDE-95B6-82CD5089D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431B2-6F17-46C5-9728-C9DF6803F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F738F-8A91-493E-AE17-4C41E34E2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803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FF930-BB1B-4E66-A750-14CDF2321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519BF-68A6-43AA-89F5-C81A45FBF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702ED-6F7F-4497-9059-B93C8F382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5094B-4552-47F8-A19A-C0E27DDEB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7916A4-49B7-4704-8CAC-115D1DEA9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404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C7C10-1A04-4D5D-88D6-E25C15B2A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7FAE4-EC71-4F88-836E-08C97267F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76022-E15C-4FC6-85EE-406E47989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DC579-3692-4E9B-B338-4EAEFB61A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DB079-213E-47A8-8BFE-6CB21B4D7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385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22CD8-DB14-4576-899F-2F2CE272E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F43D7-F323-46C2-B5D7-236AA5AF65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D94A0-9200-4AC5-A43F-2BDC53772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880A4B-B757-4DB9-B76F-9C884BC3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9B8ACA-D40F-4229-9841-511E5B71C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FC1A17-3BF5-4EA5-BEFF-51260E8F7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839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A95FE-0948-4BA1-8E48-1EB6D0A82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089F5-02CB-4DE6-8137-F5A641BFE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60FF3C-480D-4C27-A5C0-3A0EF312E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6455D2-0EA6-45F2-ACFD-5B255D5854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5001B6-1D21-4E2D-BFD9-31A494A76D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7D2297-CA0A-4D7C-88D0-B7E630DD7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B61E68-94DE-4D18-85C2-D659E8049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74391D-3478-49C6-A64F-7D922234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19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787D-CCE5-4351-A8D2-6FB40E4C6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D0080E-8BB7-4A2B-9E1E-A1884EAB7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231991-0512-4363-BEC1-9F5FB2A4C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0BCDD-F844-4A3B-AFC4-D12972D0E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937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2F588C-0B58-4656-A1BF-EEBC5FAFC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5D5C27-B9EB-4358-845D-80E984EF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0E9D9-71E6-4C4B-94D8-15A6D054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035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D7AC6-3E96-4DF2-8B7B-8ED2ACA86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3594C-6116-4D70-8609-3B3AE3B06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40EF22-48F6-40F9-98DA-773AAB2C7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D922F2-9898-4FAD-84C3-E54D1A2B9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4D9C0-1537-41C1-A2E0-B949FC8C4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94171-1D38-4BB1-B05F-4399CBF9F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734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3BF37-234B-4CDC-9355-274310AF9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98EEF5-627E-47C5-882D-E9FB795C4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119AF-0700-4DB2-B0C2-497AE7D4A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A68593-5F9E-4E5A-BFEB-7B311DCF7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C7370B-15E1-4CB0-9B85-006578F16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C3140-5AF3-4C9C-93D5-9F57668CA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55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710C75-A374-4D84-B806-79A414C18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BAD88-B91C-434B-9792-00329962B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357FA-0154-4DB3-A3D3-332B7C5774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DE5C2-993C-4607-B26D-D4750998D4EC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63CCD-B113-4C4B-BE1E-21FEF9B8A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76117-D1BF-4D9D-A2E9-B4F402BA51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9C5FF-F35B-42A8-986F-F5F50A539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910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api.map.baidu.com/lbsapi/cloud/case.ht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862AFF-1DA5-4D3F-9DD1-C401CA46B8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Service computing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B970E14-24E8-4F27-BA00-79D7285384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Main concepts and importance </a:t>
            </a:r>
          </a:p>
        </p:txBody>
      </p:sp>
    </p:spTree>
    <p:extLst>
      <p:ext uri="{BB962C8B-B14F-4D97-AF65-F5344CB8AC3E}">
        <p14:creationId xmlns:p14="http://schemas.microsoft.com/office/powerpoint/2010/main" val="2772313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9739" y="4908044"/>
            <a:ext cx="3452261" cy="2030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 2 – develop an app for the warehouse employees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185445" cy="4351338"/>
          </a:xfrm>
        </p:spPr>
        <p:txBody>
          <a:bodyPr>
            <a:normAutofit/>
          </a:bodyPr>
          <a:lstStyle/>
          <a:p>
            <a:r>
              <a:rPr lang="en-GB" sz="3600" dirty="0"/>
              <a:t>The warehouses employees need an inventory control system – some of the functions they would like to have </a:t>
            </a:r>
          </a:p>
          <a:p>
            <a:r>
              <a:rPr lang="en-GB" sz="3600" dirty="0"/>
              <a:t>Visualize amount of product available in each warehouse </a:t>
            </a:r>
          </a:p>
          <a:p>
            <a:r>
              <a:rPr lang="en-GB" sz="3600" dirty="0"/>
              <a:t>Visualise production capacity of each factory                         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507792" y="1979749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Driver App</a:t>
            </a:r>
          </a:p>
        </p:txBody>
      </p:sp>
      <p:sp>
        <p:nvSpPr>
          <p:cNvPr id="16" name="Rectangle 15"/>
          <p:cNvSpPr/>
          <p:nvPr/>
        </p:nvSpPr>
        <p:spPr>
          <a:xfrm>
            <a:off x="8622267" y="238568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622267" y="290468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622267" y="340261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667998" y="2385680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713026" y="238568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667998" y="2926451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713026" y="29264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9667998" y="34026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0713026" y="34026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964796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 3 – develop an app for the sales team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sales team needs to track the sales, they would like to be able to generate diverse reports such as</a:t>
            </a:r>
          </a:p>
          <a:p>
            <a:pPr lvl="1"/>
            <a:r>
              <a:rPr lang="en-GB" dirty="0"/>
              <a:t>Which customers bought the most/least products in a given period of time</a:t>
            </a:r>
          </a:p>
          <a:p>
            <a:pPr lvl="1"/>
            <a:r>
              <a:rPr lang="en-GB" dirty="0"/>
              <a:t>Which product’s sales were the highest/lowest in a given period of time</a:t>
            </a:r>
          </a:p>
          <a:p>
            <a:pPr lvl="1"/>
            <a:r>
              <a:rPr lang="en-GB" dirty="0"/>
              <a:t>Which city in China were the largest/smallest market for this product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3371" y="3899647"/>
            <a:ext cx="4691284" cy="2806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48">
            <a:extLst>
              <a:ext uri="{FF2B5EF4-FFF2-40B4-BE49-F238E27FC236}">
                <a16:creationId xmlns:a16="http://schemas.microsoft.com/office/drawing/2014/main" id="{02D7D921-B74C-7558-F8B0-2C11016C6EEC}"/>
              </a:ext>
            </a:extLst>
          </p:cNvPr>
          <p:cNvSpPr/>
          <p:nvPr/>
        </p:nvSpPr>
        <p:spPr>
          <a:xfrm>
            <a:off x="897545" y="4648550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Sales App</a:t>
            </a:r>
          </a:p>
        </p:txBody>
      </p:sp>
      <p:sp>
        <p:nvSpPr>
          <p:cNvPr id="5" name="Rectangle 49">
            <a:extLst>
              <a:ext uri="{FF2B5EF4-FFF2-40B4-BE49-F238E27FC236}">
                <a16:creationId xmlns:a16="http://schemas.microsoft.com/office/drawing/2014/main" id="{80142584-FED5-C1AC-FCB1-737241DC8028}"/>
              </a:ext>
            </a:extLst>
          </p:cNvPr>
          <p:cNvSpPr/>
          <p:nvPr/>
        </p:nvSpPr>
        <p:spPr>
          <a:xfrm>
            <a:off x="1041517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6" name="Rectangle 50">
            <a:extLst>
              <a:ext uri="{FF2B5EF4-FFF2-40B4-BE49-F238E27FC236}">
                <a16:creationId xmlns:a16="http://schemas.microsoft.com/office/drawing/2014/main" id="{711F0574-B1F4-BC5C-822C-6522AF3F9DDC}"/>
              </a:ext>
            </a:extLst>
          </p:cNvPr>
          <p:cNvSpPr/>
          <p:nvPr/>
        </p:nvSpPr>
        <p:spPr>
          <a:xfrm>
            <a:off x="1041517" y="555522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7" name="Rectangle 51">
            <a:extLst>
              <a:ext uri="{FF2B5EF4-FFF2-40B4-BE49-F238E27FC236}">
                <a16:creationId xmlns:a16="http://schemas.microsoft.com/office/drawing/2014/main" id="{3352D4F1-95AE-07D1-35B1-63B398BDB6E5}"/>
              </a:ext>
            </a:extLst>
          </p:cNvPr>
          <p:cNvSpPr/>
          <p:nvPr/>
        </p:nvSpPr>
        <p:spPr>
          <a:xfrm>
            <a:off x="1041517" y="605315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8" name="Rectangle 52">
            <a:extLst>
              <a:ext uri="{FF2B5EF4-FFF2-40B4-BE49-F238E27FC236}">
                <a16:creationId xmlns:a16="http://schemas.microsoft.com/office/drawing/2014/main" id="{7AA31025-F473-7A50-A9EE-87C82F4D60E4}"/>
              </a:ext>
            </a:extLst>
          </p:cNvPr>
          <p:cNvSpPr/>
          <p:nvPr/>
        </p:nvSpPr>
        <p:spPr>
          <a:xfrm>
            <a:off x="2087248" y="503622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9" name="Rectangle 53">
            <a:extLst>
              <a:ext uri="{FF2B5EF4-FFF2-40B4-BE49-F238E27FC236}">
                <a16:creationId xmlns:a16="http://schemas.microsoft.com/office/drawing/2014/main" id="{D88D1A16-69AB-6B34-D0FA-92194ECECE74}"/>
              </a:ext>
            </a:extLst>
          </p:cNvPr>
          <p:cNvSpPr/>
          <p:nvPr/>
        </p:nvSpPr>
        <p:spPr>
          <a:xfrm>
            <a:off x="3132276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10" name="Rectangle 54">
            <a:extLst>
              <a:ext uri="{FF2B5EF4-FFF2-40B4-BE49-F238E27FC236}">
                <a16:creationId xmlns:a16="http://schemas.microsoft.com/office/drawing/2014/main" id="{27754B9C-7858-B951-68FE-A3E9F7B8B7E5}"/>
              </a:ext>
            </a:extLst>
          </p:cNvPr>
          <p:cNvSpPr/>
          <p:nvPr/>
        </p:nvSpPr>
        <p:spPr>
          <a:xfrm>
            <a:off x="2087248" y="557699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11" name="Rectangle 55">
            <a:extLst>
              <a:ext uri="{FF2B5EF4-FFF2-40B4-BE49-F238E27FC236}">
                <a16:creationId xmlns:a16="http://schemas.microsoft.com/office/drawing/2014/main" id="{FA57A6E6-1E4B-0E01-FC6A-907A78A6CA59}"/>
              </a:ext>
            </a:extLst>
          </p:cNvPr>
          <p:cNvSpPr/>
          <p:nvPr/>
        </p:nvSpPr>
        <p:spPr>
          <a:xfrm>
            <a:off x="3132276" y="557699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12" name="Rectangle 56">
            <a:extLst>
              <a:ext uri="{FF2B5EF4-FFF2-40B4-BE49-F238E27FC236}">
                <a16:creationId xmlns:a16="http://schemas.microsoft.com/office/drawing/2014/main" id="{8DF66E82-01CB-7322-2515-A9B033C63038}"/>
              </a:ext>
            </a:extLst>
          </p:cNvPr>
          <p:cNvSpPr/>
          <p:nvPr/>
        </p:nvSpPr>
        <p:spPr>
          <a:xfrm>
            <a:off x="2087248" y="605315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13" name="Rectangle 57">
            <a:extLst>
              <a:ext uri="{FF2B5EF4-FFF2-40B4-BE49-F238E27FC236}">
                <a16:creationId xmlns:a16="http://schemas.microsoft.com/office/drawing/2014/main" id="{EA374491-4008-3D79-3A62-594557F9D670}"/>
              </a:ext>
            </a:extLst>
          </p:cNvPr>
          <p:cNvSpPr/>
          <p:nvPr/>
        </p:nvSpPr>
        <p:spPr>
          <a:xfrm>
            <a:off x="3132276" y="605316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242112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927042" y="483184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Driver App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1517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1517" y="14081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1517" y="19060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87248" y="889115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132276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87248" y="1429886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132276" y="142988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087248" y="190605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2276" y="190605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97545" y="2545852"/>
            <a:ext cx="3307852" cy="18498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Warehouse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41517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41517" y="3452527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041517" y="3950461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87248" y="2933523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2276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087248" y="3474294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132276" y="3474296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087248" y="3950460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132276" y="3950462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7545" y="4648550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Sales App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041517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41517" y="555522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041517" y="605315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087248" y="503622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132276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087248" y="557699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132276" y="557699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57" name="Rectangle 56"/>
          <p:cNvSpPr/>
          <p:nvPr/>
        </p:nvSpPr>
        <p:spPr>
          <a:xfrm>
            <a:off x="2087248" y="605315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132276" y="605316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C4BC644-3BDD-22E6-8585-8F5E3005F5D7}"/>
              </a:ext>
            </a:extLst>
          </p:cNvPr>
          <p:cNvSpPr txBox="1"/>
          <p:nvPr/>
        </p:nvSpPr>
        <p:spPr>
          <a:xfrm>
            <a:off x="6325261" y="4286215"/>
            <a:ext cx="609777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dirty="0"/>
              <a:t>How to make your development work more efficient?</a:t>
            </a:r>
          </a:p>
        </p:txBody>
      </p:sp>
    </p:spTree>
    <p:extLst>
      <p:ext uri="{BB962C8B-B14F-4D97-AF65-F5344CB8AC3E}">
        <p14:creationId xmlns:p14="http://schemas.microsoft.com/office/powerpoint/2010/main" val="789546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How to make your development work more efficient?</a:t>
            </a:r>
          </a:p>
          <a:p>
            <a:r>
              <a:rPr lang="en-GB" sz="4000" dirty="0"/>
              <a:t>You noticed that in all of the tasks you were working on previous year, there was a need to develop some kind of map functions</a:t>
            </a:r>
          </a:p>
          <a:p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238105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Abstracting commonly used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Can you </a:t>
            </a:r>
            <a:r>
              <a:rPr lang="en-GB" sz="4000" dirty="0">
                <a:solidFill>
                  <a:srgbClr val="FF0000"/>
                </a:solidFill>
              </a:rPr>
              <a:t>abstract</a:t>
            </a:r>
            <a:r>
              <a:rPr lang="en-GB" sz="4000" dirty="0"/>
              <a:t> these map functions and </a:t>
            </a:r>
            <a:r>
              <a:rPr lang="en-GB" sz="4000" dirty="0">
                <a:solidFill>
                  <a:srgbClr val="FF0000"/>
                </a:solidFill>
              </a:rPr>
              <a:t>reuse</a:t>
            </a:r>
            <a:r>
              <a:rPr lang="en-GB" sz="4000" dirty="0"/>
              <a:t> them in all of the apps that need it? </a:t>
            </a:r>
          </a:p>
          <a:p>
            <a:pPr lvl="1"/>
            <a:r>
              <a:rPr lang="en-GB" sz="3600" dirty="0"/>
              <a:t>Develop map component as a standalone function and add an interface (API) that can interact with your other APPs. </a:t>
            </a:r>
          </a:p>
          <a:p>
            <a:pPr lvl="1"/>
            <a:r>
              <a:rPr lang="en-GB" sz="3600" dirty="0"/>
              <a:t>One of the ways to achieve that is to build your own Web Service</a:t>
            </a:r>
          </a:p>
        </p:txBody>
      </p:sp>
    </p:spTree>
    <p:extLst>
      <p:ext uri="{BB962C8B-B14F-4D97-AF65-F5344CB8AC3E}">
        <p14:creationId xmlns:p14="http://schemas.microsoft.com/office/powerpoint/2010/main" val="373371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6131818" y="2495988"/>
            <a:ext cx="3307852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Web Service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27042" y="483184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Driver App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1517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1517" y="14081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1517" y="19060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87248" y="889115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132276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87248" y="1429886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132276" y="142988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087248" y="190605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2276" y="190605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97545" y="2545852"/>
            <a:ext cx="3307852" cy="18498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Warehouse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41517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41517" y="3452527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041517" y="3950461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87248" y="2933523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2276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087248" y="3474294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132276" y="3474296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087248" y="3950460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132276" y="3950462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7545" y="4648550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Sales App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041517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41517" y="555522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041517" y="605315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087248" y="503622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132276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087248" y="557699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132276" y="557699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57" name="Rectangle 56"/>
          <p:cNvSpPr/>
          <p:nvPr/>
        </p:nvSpPr>
        <p:spPr>
          <a:xfrm>
            <a:off x="2087248" y="605315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132276" y="605316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969180" y="800627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ounded Rectangle 59"/>
          <p:cNvSpPr/>
          <p:nvPr/>
        </p:nvSpPr>
        <p:spPr>
          <a:xfrm>
            <a:off x="976202" y="4941409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ounded Rectangle 60"/>
          <p:cNvSpPr/>
          <p:nvPr/>
        </p:nvSpPr>
        <p:spPr>
          <a:xfrm>
            <a:off x="963561" y="2838713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/>
          <p:cNvSpPr/>
          <p:nvPr/>
        </p:nvSpPr>
        <p:spPr>
          <a:xfrm>
            <a:off x="7306771" y="3026228"/>
            <a:ext cx="1761379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Map functions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565139" y="3026228"/>
            <a:ext cx="589937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dirty="0"/>
              <a:t>API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953023" y="749007"/>
            <a:ext cx="1074529" cy="6046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Rounded Rectangle 66"/>
          <p:cNvSpPr/>
          <p:nvPr/>
        </p:nvSpPr>
        <p:spPr>
          <a:xfrm>
            <a:off x="963561" y="4919917"/>
            <a:ext cx="1074529" cy="60468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ounded Rectangle 67"/>
          <p:cNvSpPr/>
          <p:nvPr/>
        </p:nvSpPr>
        <p:spPr>
          <a:xfrm>
            <a:off x="930330" y="2833739"/>
            <a:ext cx="1074529" cy="60468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0" name="Straight Arrow Connector 69"/>
          <p:cNvCxnSpPr/>
          <p:nvPr/>
        </p:nvCxnSpPr>
        <p:spPr>
          <a:xfrm>
            <a:off x="4597283" y="1719942"/>
            <a:ext cx="1837228" cy="1620216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452607" y="353188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452607" y="3764350"/>
            <a:ext cx="1981904" cy="1790876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387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409 0.00926 L 0.19286 -0.04467 C 0.22894 -0.05786 0.27673 -0.04791 0.32335 -0.01921 C 0.37661 0.01296 0.41542 0.05577 0.43899 0.10576 L 0.55515 0.33349 " pathEditMode="relative" rAng="1138895" ptsTypes="FffFF">
                                      <p:cBhvr>
                                        <p:cTn id="14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76" y="675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2398E-6 1.28674E-6 L 0.54862 0.05022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431" y="249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278 L 0.16222 0.06434 C 0.19815 0.09396 0.24684 0.09095 0.29631 0.07382 C 0.35282 0.06225 0.39539 0.02592 0.42377 -0.01898 L 0.5606 -0.19671 " pathEditMode="relative" rAng="-656846" ptsTypes="FffFF">
                                      <p:cBhvr>
                                        <p:cTn id="18" dur="3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033" y="-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7" grpId="0" animBg="1"/>
      <p:bldP spid="40" grpId="0" animBg="1"/>
      <p:bldP spid="50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6" grpId="0" animBg="1"/>
      <p:bldP spid="67" grpId="0" animBg="1"/>
      <p:bldP spid="6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6096000" y="2495988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Service Provider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27042" y="483184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Driver App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1517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1517" y="14081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1517" y="19060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87248" y="889115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132276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87248" y="1429886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132276" y="142988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087248" y="190605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2276" y="190605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97545" y="2545852"/>
            <a:ext cx="3307852" cy="18498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Warehouse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41517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41517" y="3452527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041517" y="3950461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87248" y="2933523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2276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087248" y="3474294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132276" y="3474296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087248" y="3950460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132276" y="3950462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7545" y="4648550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Sales App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041517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41517" y="555522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041517" y="605315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087248" y="503622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132276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087248" y="557699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132276" y="557699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57" name="Rectangle 56"/>
          <p:cNvSpPr/>
          <p:nvPr/>
        </p:nvSpPr>
        <p:spPr>
          <a:xfrm>
            <a:off x="2087248" y="605315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132276" y="605316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969180" y="800627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ounded Rectangle 59"/>
          <p:cNvSpPr/>
          <p:nvPr/>
        </p:nvSpPr>
        <p:spPr>
          <a:xfrm>
            <a:off x="976202" y="4941409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ounded Rectangle 60"/>
          <p:cNvSpPr/>
          <p:nvPr/>
        </p:nvSpPr>
        <p:spPr>
          <a:xfrm>
            <a:off x="963561" y="2838713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/>
          <p:cNvSpPr/>
          <p:nvPr/>
        </p:nvSpPr>
        <p:spPr>
          <a:xfrm>
            <a:off x="7657541" y="3026228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Map functions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565139" y="3026228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dirty="0"/>
              <a:t>Interface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953023" y="749007"/>
            <a:ext cx="1074529" cy="6046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Rounded Rectangle 66"/>
          <p:cNvSpPr/>
          <p:nvPr/>
        </p:nvSpPr>
        <p:spPr>
          <a:xfrm>
            <a:off x="963561" y="4919917"/>
            <a:ext cx="1074529" cy="60468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ounded Rectangle 67"/>
          <p:cNvSpPr/>
          <p:nvPr/>
        </p:nvSpPr>
        <p:spPr>
          <a:xfrm>
            <a:off x="930330" y="2833739"/>
            <a:ext cx="1074529" cy="60468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0" name="Straight Arrow Connector 69"/>
          <p:cNvCxnSpPr>
            <a:cxnSpLocks/>
          </p:cNvCxnSpPr>
          <p:nvPr/>
        </p:nvCxnSpPr>
        <p:spPr>
          <a:xfrm>
            <a:off x="4534460" y="1741709"/>
            <a:ext cx="1900051" cy="1598449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452607" y="353188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452607" y="3764350"/>
            <a:ext cx="1981904" cy="1790876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0C649112-C302-F191-B6C1-71689BC8B073}"/>
              </a:ext>
            </a:extLst>
          </p:cNvPr>
          <p:cNvSpPr/>
          <p:nvPr/>
        </p:nvSpPr>
        <p:spPr>
          <a:xfrm>
            <a:off x="5165420" y="473971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Communication language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440C526-64DD-B43D-9331-418CCB250878}"/>
              </a:ext>
            </a:extLst>
          </p:cNvPr>
          <p:cNvSpPr/>
          <p:nvPr/>
        </p:nvSpPr>
        <p:spPr>
          <a:xfrm>
            <a:off x="1002785" y="817740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>
                <a:solidFill>
                  <a:schemeClr val="tx1"/>
                </a:solidFill>
              </a:rPr>
              <a:t>Service consumer</a:t>
            </a:r>
            <a:endParaRPr lang="x-none" sz="1400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C85A858-6DD2-FF21-69B1-38954204FED5}"/>
              </a:ext>
            </a:extLst>
          </p:cNvPr>
          <p:cNvSpPr/>
          <p:nvPr/>
        </p:nvSpPr>
        <p:spPr>
          <a:xfrm>
            <a:off x="990598" y="4951471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>
                <a:solidFill>
                  <a:schemeClr val="tx1"/>
                </a:solidFill>
              </a:rPr>
              <a:t>Service consumer</a:t>
            </a:r>
            <a:endParaRPr lang="x-none" sz="1400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036385F-E006-FBC6-48F1-FA722910B8FC}"/>
              </a:ext>
            </a:extLst>
          </p:cNvPr>
          <p:cNvSpPr/>
          <p:nvPr/>
        </p:nvSpPr>
        <p:spPr>
          <a:xfrm>
            <a:off x="991735" y="2921574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>
                <a:solidFill>
                  <a:schemeClr val="tx1"/>
                </a:solidFill>
              </a:rPr>
              <a:t>Service consumer</a:t>
            </a:r>
            <a:endParaRPr lang="x-non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086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3E4367-8DBA-2B1C-6B1F-60425D56F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Towards service orientation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BB37E2-217E-008A-DAF6-C7C0DC251B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4000" dirty="0"/>
              <a:t>In our example, we have changed the design of our software</a:t>
            </a:r>
          </a:p>
          <a:p>
            <a:r>
              <a:rPr lang="en-AU" sz="4000" dirty="0"/>
              <a:t>We identified one of the software components  “Map functions”</a:t>
            </a:r>
          </a:p>
          <a:p>
            <a:r>
              <a:rPr lang="en-US" sz="4000" dirty="0"/>
              <a:t>We made this software component reusable using service interfaces that use a common communication language over a network</a:t>
            </a:r>
            <a:endParaRPr lang="en-AU" sz="4000" dirty="0"/>
          </a:p>
          <a:p>
            <a:endParaRPr lang="x-none" sz="4000" dirty="0"/>
          </a:p>
        </p:txBody>
      </p:sp>
    </p:spTree>
    <p:extLst>
      <p:ext uri="{BB962C8B-B14F-4D97-AF65-F5344CB8AC3E}">
        <p14:creationId xmlns:p14="http://schemas.microsoft.com/office/powerpoint/2010/main" val="3449398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 (definition 1)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800" dirty="0"/>
              <a:t>Services represent a type of relationships-based interactions (activities) between at least one </a:t>
            </a:r>
            <a:r>
              <a:rPr lang="en-GB" sz="4800" dirty="0">
                <a:solidFill>
                  <a:srgbClr val="00B050"/>
                </a:solidFill>
              </a:rPr>
              <a:t>service provider </a:t>
            </a:r>
            <a:r>
              <a:rPr lang="en-GB" sz="4800" dirty="0"/>
              <a:t>and one </a:t>
            </a:r>
            <a:r>
              <a:rPr lang="en-GB" sz="4800" dirty="0">
                <a:solidFill>
                  <a:srgbClr val="00B050"/>
                </a:solidFill>
              </a:rPr>
              <a:t>service consumer </a:t>
            </a:r>
            <a:r>
              <a:rPr lang="en-GB" sz="4800" dirty="0"/>
              <a:t>to achieve a certain business goal or solution objective.</a:t>
            </a:r>
          </a:p>
        </p:txBody>
      </p:sp>
    </p:spTree>
    <p:extLst>
      <p:ext uri="{BB962C8B-B14F-4D97-AF65-F5344CB8AC3E}">
        <p14:creationId xmlns:p14="http://schemas.microsoft.com/office/powerpoint/2010/main" val="12513735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6096000" y="2495988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Service Provider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27042" y="483184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Driver App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1517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1517" y="14081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1517" y="19060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87248" y="889115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132276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87248" y="1429886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132276" y="142988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087248" y="190605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2276" y="190605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97545" y="2545852"/>
            <a:ext cx="3307852" cy="18498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Warehouse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41517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41517" y="3452527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041517" y="3950461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87248" y="2933523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2276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087248" y="3474294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132276" y="3474296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087248" y="3950460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132276" y="3950462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7545" y="4648550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Sales App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041517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41517" y="555522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041517" y="605315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087248" y="503622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132276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087248" y="557699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132276" y="557699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57" name="Rectangle 56"/>
          <p:cNvSpPr/>
          <p:nvPr/>
        </p:nvSpPr>
        <p:spPr>
          <a:xfrm>
            <a:off x="2087248" y="605315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132276" y="605316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969180" y="800627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ounded Rectangle 59"/>
          <p:cNvSpPr/>
          <p:nvPr/>
        </p:nvSpPr>
        <p:spPr>
          <a:xfrm>
            <a:off x="976202" y="4941409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ounded Rectangle 60"/>
          <p:cNvSpPr/>
          <p:nvPr/>
        </p:nvSpPr>
        <p:spPr>
          <a:xfrm>
            <a:off x="963561" y="2838713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/>
          <p:cNvSpPr/>
          <p:nvPr/>
        </p:nvSpPr>
        <p:spPr>
          <a:xfrm>
            <a:off x="7657541" y="3026228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Map functions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565139" y="3026228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dirty="0"/>
              <a:t>Interface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953023" y="749007"/>
            <a:ext cx="1074529" cy="6046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Rounded Rectangle 66"/>
          <p:cNvSpPr/>
          <p:nvPr/>
        </p:nvSpPr>
        <p:spPr>
          <a:xfrm>
            <a:off x="963561" y="4919917"/>
            <a:ext cx="1074529" cy="60468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ounded Rectangle 67"/>
          <p:cNvSpPr/>
          <p:nvPr/>
        </p:nvSpPr>
        <p:spPr>
          <a:xfrm>
            <a:off x="930330" y="2833739"/>
            <a:ext cx="1074529" cy="60468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0" name="Straight Arrow Connector 69"/>
          <p:cNvCxnSpPr>
            <a:cxnSpLocks/>
          </p:cNvCxnSpPr>
          <p:nvPr/>
        </p:nvCxnSpPr>
        <p:spPr>
          <a:xfrm>
            <a:off x="4534460" y="1741709"/>
            <a:ext cx="1900051" cy="1598449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452607" y="353188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452607" y="3764350"/>
            <a:ext cx="1981904" cy="1790876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0C649112-C302-F191-B6C1-71689BC8B073}"/>
              </a:ext>
            </a:extLst>
          </p:cNvPr>
          <p:cNvSpPr/>
          <p:nvPr/>
        </p:nvSpPr>
        <p:spPr>
          <a:xfrm>
            <a:off x="5165420" y="473971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Communication language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440C526-64DD-B43D-9331-418CCB250878}"/>
              </a:ext>
            </a:extLst>
          </p:cNvPr>
          <p:cNvSpPr/>
          <p:nvPr/>
        </p:nvSpPr>
        <p:spPr>
          <a:xfrm>
            <a:off x="1002785" y="817740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>
                <a:solidFill>
                  <a:schemeClr val="tx1"/>
                </a:solidFill>
              </a:rPr>
              <a:t>Service consumer</a:t>
            </a:r>
            <a:endParaRPr lang="x-none" sz="1400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C85A858-6DD2-FF21-69B1-38954204FED5}"/>
              </a:ext>
            </a:extLst>
          </p:cNvPr>
          <p:cNvSpPr/>
          <p:nvPr/>
        </p:nvSpPr>
        <p:spPr>
          <a:xfrm>
            <a:off x="990598" y="4951471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>
                <a:solidFill>
                  <a:schemeClr val="tx1"/>
                </a:solidFill>
              </a:rPr>
              <a:t>Service consumer</a:t>
            </a:r>
            <a:endParaRPr lang="x-none" sz="1400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036385F-E006-FBC6-48F1-FA722910B8FC}"/>
              </a:ext>
            </a:extLst>
          </p:cNvPr>
          <p:cNvSpPr/>
          <p:nvPr/>
        </p:nvSpPr>
        <p:spPr>
          <a:xfrm>
            <a:off x="991735" y="2921574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>
                <a:solidFill>
                  <a:schemeClr val="tx1"/>
                </a:solidFill>
              </a:rPr>
              <a:t>Service consumer</a:t>
            </a:r>
            <a:endParaRPr lang="x-non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1158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 computing main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Service</a:t>
            </a:r>
          </a:p>
          <a:p>
            <a:r>
              <a:rPr lang="en-GB" dirty="0"/>
              <a:t>Service computing</a:t>
            </a:r>
          </a:p>
          <a:p>
            <a:r>
              <a:rPr lang="en-GB" dirty="0"/>
              <a:t>Service oriented architecture</a:t>
            </a:r>
          </a:p>
        </p:txBody>
      </p:sp>
    </p:spTree>
    <p:extLst>
      <p:ext uri="{BB962C8B-B14F-4D97-AF65-F5344CB8AC3E}">
        <p14:creationId xmlns:p14="http://schemas.microsoft.com/office/powerpoint/2010/main" val="28630232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6096000" y="2491227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sz="2800" dirty="0">
                <a:solidFill>
                  <a:schemeClr val="tx1"/>
                </a:solidFill>
              </a:rPr>
              <a:t>Service Provider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657541" y="3026228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Functions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565139" y="3026228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dirty="0"/>
              <a:t>Interface</a:t>
            </a:r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3881140" y="3503481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0C649112-C302-F191-B6C1-71689BC8B073}"/>
              </a:ext>
            </a:extLst>
          </p:cNvPr>
          <p:cNvSpPr/>
          <p:nvPr/>
        </p:nvSpPr>
        <p:spPr>
          <a:xfrm>
            <a:off x="3516833" y="2892610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Communication language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440C526-64DD-B43D-9331-418CCB250878}"/>
              </a:ext>
            </a:extLst>
          </p:cNvPr>
          <p:cNvSpPr/>
          <p:nvPr/>
        </p:nvSpPr>
        <p:spPr>
          <a:xfrm>
            <a:off x="1767839" y="3026228"/>
            <a:ext cx="1644162" cy="9239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solidFill>
                  <a:schemeClr val="tx1"/>
                </a:solidFill>
              </a:rPr>
              <a:t>Service consumer</a:t>
            </a:r>
            <a:endParaRPr lang="x-none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9819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 (definition 1)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Services represent a type of relationships-based interactions (activities) between at least one </a:t>
            </a:r>
            <a:r>
              <a:rPr lang="en-GB" sz="4000" dirty="0">
                <a:solidFill>
                  <a:srgbClr val="00B050"/>
                </a:solidFill>
              </a:rPr>
              <a:t>service provider </a:t>
            </a:r>
            <a:r>
              <a:rPr lang="en-GB" sz="4000" dirty="0"/>
              <a:t>and one </a:t>
            </a:r>
            <a:r>
              <a:rPr lang="en-GB" sz="4000" dirty="0">
                <a:solidFill>
                  <a:srgbClr val="00B050"/>
                </a:solidFill>
              </a:rPr>
              <a:t>service consumer </a:t>
            </a:r>
            <a:r>
              <a:rPr lang="en-GB" sz="4000" dirty="0"/>
              <a:t>to achieve a certain business goal or solution objective.</a:t>
            </a:r>
          </a:p>
        </p:txBody>
      </p:sp>
      <p:sp>
        <p:nvSpPr>
          <p:cNvPr id="4" name="Rounded Rectangle 64">
            <a:extLst>
              <a:ext uri="{FF2B5EF4-FFF2-40B4-BE49-F238E27FC236}">
                <a16:creationId xmlns:a16="http://schemas.microsoft.com/office/drawing/2014/main" id="{110BCA21-3347-5E1A-BB29-E8DDB1492860}"/>
              </a:ext>
            </a:extLst>
          </p:cNvPr>
          <p:cNvSpPr/>
          <p:nvPr/>
        </p:nvSpPr>
        <p:spPr>
          <a:xfrm>
            <a:off x="6442509" y="4759962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sz="2800" dirty="0">
                <a:solidFill>
                  <a:schemeClr val="tx1"/>
                </a:solidFill>
              </a:rPr>
              <a:t>Service Provider</a:t>
            </a:r>
          </a:p>
        </p:txBody>
      </p:sp>
      <p:sp>
        <p:nvSpPr>
          <p:cNvPr id="5" name="Rectangle 61">
            <a:extLst>
              <a:ext uri="{FF2B5EF4-FFF2-40B4-BE49-F238E27FC236}">
                <a16:creationId xmlns:a16="http://schemas.microsoft.com/office/drawing/2014/main" id="{924E18F6-8F4B-29F4-4853-7089D74D26B1}"/>
              </a:ext>
            </a:extLst>
          </p:cNvPr>
          <p:cNvSpPr/>
          <p:nvPr/>
        </p:nvSpPr>
        <p:spPr>
          <a:xfrm>
            <a:off x="8004050" y="5294963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Functions</a:t>
            </a:r>
          </a:p>
        </p:txBody>
      </p:sp>
      <p:sp>
        <p:nvSpPr>
          <p:cNvPr id="6" name="Rectangle 62">
            <a:extLst>
              <a:ext uri="{FF2B5EF4-FFF2-40B4-BE49-F238E27FC236}">
                <a16:creationId xmlns:a16="http://schemas.microsoft.com/office/drawing/2014/main" id="{E76512F3-0485-C139-7BF5-7F59F0718B31}"/>
              </a:ext>
            </a:extLst>
          </p:cNvPr>
          <p:cNvSpPr/>
          <p:nvPr/>
        </p:nvSpPr>
        <p:spPr>
          <a:xfrm>
            <a:off x="6911648" y="5294963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dirty="0"/>
              <a:t>Interface</a:t>
            </a:r>
          </a:p>
        </p:txBody>
      </p:sp>
      <p:cxnSp>
        <p:nvCxnSpPr>
          <p:cNvPr id="7" name="Straight Arrow Connector 70">
            <a:extLst>
              <a:ext uri="{FF2B5EF4-FFF2-40B4-BE49-F238E27FC236}">
                <a16:creationId xmlns:a16="http://schemas.microsoft.com/office/drawing/2014/main" id="{6D09D345-919F-D8AD-091B-87629FE6B5DF}"/>
              </a:ext>
            </a:extLst>
          </p:cNvPr>
          <p:cNvCxnSpPr/>
          <p:nvPr/>
        </p:nvCxnSpPr>
        <p:spPr>
          <a:xfrm>
            <a:off x="4227649" y="577221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80C5B78E-4F96-929C-E790-D0B29B355C20}"/>
              </a:ext>
            </a:extLst>
          </p:cNvPr>
          <p:cNvSpPr/>
          <p:nvPr/>
        </p:nvSpPr>
        <p:spPr>
          <a:xfrm>
            <a:off x="3863342" y="516134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Communication language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3105976-CFE9-0D94-5E78-9A9E0E6C04EF}"/>
              </a:ext>
            </a:extLst>
          </p:cNvPr>
          <p:cNvSpPr/>
          <p:nvPr/>
        </p:nvSpPr>
        <p:spPr>
          <a:xfrm>
            <a:off x="2114348" y="5294963"/>
            <a:ext cx="1644162" cy="9239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solidFill>
                  <a:schemeClr val="tx1"/>
                </a:solidFill>
              </a:rPr>
              <a:t>Service consumer</a:t>
            </a:r>
            <a:endParaRPr lang="x-none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58062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3F4310-7308-D6BB-5FBB-6E0D57CB1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Service (definition 2)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6B3C71-DC9D-BC76-0571-BF216A070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b="0" i="0" dirty="0">
                <a:solidFill>
                  <a:srgbClr val="151515"/>
                </a:solidFill>
                <a:effectLst/>
                <a:latin typeface="RedHatText"/>
              </a:rPr>
              <a:t>A service is a self-contained unit of software functionality, or set of functionalities, designed to complete a specific task such as retrieving specified information or executing an operation. </a:t>
            </a:r>
          </a:p>
        </p:txBody>
      </p:sp>
      <p:sp>
        <p:nvSpPr>
          <p:cNvPr id="4" name="Rounded Rectangle 64">
            <a:extLst>
              <a:ext uri="{FF2B5EF4-FFF2-40B4-BE49-F238E27FC236}">
                <a16:creationId xmlns:a16="http://schemas.microsoft.com/office/drawing/2014/main" id="{DBA2E168-80CB-2A87-737D-D27A195D8309}"/>
              </a:ext>
            </a:extLst>
          </p:cNvPr>
          <p:cNvSpPr/>
          <p:nvPr/>
        </p:nvSpPr>
        <p:spPr>
          <a:xfrm>
            <a:off x="6442509" y="4759962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sz="2800" dirty="0">
                <a:solidFill>
                  <a:schemeClr val="tx1"/>
                </a:solidFill>
              </a:rPr>
              <a:t>Service Provider</a:t>
            </a:r>
          </a:p>
        </p:txBody>
      </p:sp>
      <p:sp>
        <p:nvSpPr>
          <p:cNvPr id="5" name="Rectangle 61">
            <a:extLst>
              <a:ext uri="{FF2B5EF4-FFF2-40B4-BE49-F238E27FC236}">
                <a16:creationId xmlns:a16="http://schemas.microsoft.com/office/drawing/2014/main" id="{12C3EFC7-2A41-75F9-CA17-4250F34886CC}"/>
              </a:ext>
            </a:extLst>
          </p:cNvPr>
          <p:cNvSpPr/>
          <p:nvPr/>
        </p:nvSpPr>
        <p:spPr>
          <a:xfrm>
            <a:off x="8004050" y="5294963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Functions</a:t>
            </a:r>
          </a:p>
        </p:txBody>
      </p:sp>
      <p:sp>
        <p:nvSpPr>
          <p:cNvPr id="6" name="Rectangle 62">
            <a:extLst>
              <a:ext uri="{FF2B5EF4-FFF2-40B4-BE49-F238E27FC236}">
                <a16:creationId xmlns:a16="http://schemas.microsoft.com/office/drawing/2014/main" id="{D1C17A14-7A8D-5377-3A6C-15F4AC26C10A}"/>
              </a:ext>
            </a:extLst>
          </p:cNvPr>
          <p:cNvSpPr/>
          <p:nvPr/>
        </p:nvSpPr>
        <p:spPr>
          <a:xfrm>
            <a:off x="6911648" y="5294963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dirty="0"/>
              <a:t>Interface</a:t>
            </a:r>
          </a:p>
        </p:txBody>
      </p:sp>
      <p:cxnSp>
        <p:nvCxnSpPr>
          <p:cNvPr id="7" name="Straight Arrow Connector 70">
            <a:extLst>
              <a:ext uri="{FF2B5EF4-FFF2-40B4-BE49-F238E27FC236}">
                <a16:creationId xmlns:a16="http://schemas.microsoft.com/office/drawing/2014/main" id="{692BB986-8F65-FB2B-D20D-DD87D83F9530}"/>
              </a:ext>
            </a:extLst>
          </p:cNvPr>
          <p:cNvCxnSpPr/>
          <p:nvPr/>
        </p:nvCxnSpPr>
        <p:spPr>
          <a:xfrm>
            <a:off x="4227649" y="577221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1D312A4A-46AA-0A10-72B9-57DA54E10552}"/>
              </a:ext>
            </a:extLst>
          </p:cNvPr>
          <p:cNvSpPr/>
          <p:nvPr/>
        </p:nvSpPr>
        <p:spPr>
          <a:xfrm>
            <a:off x="3863342" y="516134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Communication language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BBF0B8D-8F0F-1157-D511-7C13522A5FF5}"/>
              </a:ext>
            </a:extLst>
          </p:cNvPr>
          <p:cNvSpPr/>
          <p:nvPr/>
        </p:nvSpPr>
        <p:spPr>
          <a:xfrm>
            <a:off x="2114348" y="5294963"/>
            <a:ext cx="1644162" cy="9239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solidFill>
                  <a:schemeClr val="tx1"/>
                </a:solidFill>
              </a:rPr>
              <a:t>Service consumer</a:t>
            </a:r>
            <a:endParaRPr lang="x-none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5337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3F4310-7308-D6BB-5FBB-6E0D57CB1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Service (definition 2-cont.)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6B3C71-DC9D-BC76-0571-BF216A070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7594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 b="0" i="0" dirty="0">
                <a:solidFill>
                  <a:srgbClr val="151515"/>
                </a:solidFill>
                <a:effectLst/>
                <a:latin typeface="RedHatText"/>
              </a:rPr>
              <a:t>It contains the code and data integrations necessary to carry out a complete, discrete business function and can be accessed remotely and interacted with or updated independently</a:t>
            </a:r>
            <a:endParaRPr lang="x-none" sz="4000" dirty="0"/>
          </a:p>
        </p:txBody>
      </p:sp>
      <p:sp>
        <p:nvSpPr>
          <p:cNvPr id="4" name="Rounded Rectangle 64">
            <a:extLst>
              <a:ext uri="{FF2B5EF4-FFF2-40B4-BE49-F238E27FC236}">
                <a16:creationId xmlns:a16="http://schemas.microsoft.com/office/drawing/2014/main" id="{098A3C74-7C53-1391-BC3F-300F6AB1C52F}"/>
              </a:ext>
            </a:extLst>
          </p:cNvPr>
          <p:cNvSpPr/>
          <p:nvPr/>
        </p:nvSpPr>
        <p:spPr>
          <a:xfrm>
            <a:off x="6442509" y="4759962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sz="2800" dirty="0">
                <a:solidFill>
                  <a:schemeClr val="tx1"/>
                </a:solidFill>
              </a:rPr>
              <a:t>Service Provider</a:t>
            </a:r>
          </a:p>
        </p:txBody>
      </p:sp>
      <p:sp>
        <p:nvSpPr>
          <p:cNvPr id="5" name="Rectangle 61">
            <a:extLst>
              <a:ext uri="{FF2B5EF4-FFF2-40B4-BE49-F238E27FC236}">
                <a16:creationId xmlns:a16="http://schemas.microsoft.com/office/drawing/2014/main" id="{2BC5B18A-CBE3-E842-B1B6-3702EDCB4BE4}"/>
              </a:ext>
            </a:extLst>
          </p:cNvPr>
          <p:cNvSpPr/>
          <p:nvPr/>
        </p:nvSpPr>
        <p:spPr>
          <a:xfrm>
            <a:off x="8004050" y="5294963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Functions</a:t>
            </a:r>
          </a:p>
        </p:txBody>
      </p:sp>
      <p:sp>
        <p:nvSpPr>
          <p:cNvPr id="6" name="Rectangle 62">
            <a:extLst>
              <a:ext uri="{FF2B5EF4-FFF2-40B4-BE49-F238E27FC236}">
                <a16:creationId xmlns:a16="http://schemas.microsoft.com/office/drawing/2014/main" id="{C88F0D5C-EC22-EAB8-0E24-E892BA59783F}"/>
              </a:ext>
            </a:extLst>
          </p:cNvPr>
          <p:cNvSpPr/>
          <p:nvPr/>
        </p:nvSpPr>
        <p:spPr>
          <a:xfrm>
            <a:off x="6911648" y="5294963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dirty="0"/>
              <a:t>Interface</a:t>
            </a:r>
          </a:p>
        </p:txBody>
      </p:sp>
      <p:cxnSp>
        <p:nvCxnSpPr>
          <p:cNvPr id="7" name="Straight Arrow Connector 70">
            <a:extLst>
              <a:ext uri="{FF2B5EF4-FFF2-40B4-BE49-F238E27FC236}">
                <a16:creationId xmlns:a16="http://schemas.microsoft.com/office/drawing/2014/main" id="{BC585BFC-6E79-9ED7-AA07-CF10AA442D44}"/>
              </a:ext>
            </a:extLst>
          </p:cNvPr>
          <p:cNvCxnSpPr/>
          <p:nvPr/>
        </p:nvCxnSpPr>
        <p:spPr>
          <a:xfrm>
            <a:off x="4227649" y="577221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50136097-77A8-2642-7E9B-61F2271ED63E}"/>
              </a:ext>
            </a:extLst>
          </p:cNvPr>
          <p:cNvSpPr/>
          <p:nvPr/>
        </p:nvSpPr>
        <p:spPr>
          <a:xfrm>
            <a:off x="3863342" y="516134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Communication language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EE8FD9-B55D-67A9-433B-330DAF9FFF7B}"/>
              </a:ext>
            </a:extLst>
          </p:cNvPr>
          <p:cNvSpPr/>
          <p:nvPr/>
        </p:nvSpPr>
        <p:spPr>
          <a:xfrm>
            <a:off x="2114348" y="5294963"/>
            <a:ext cx="1644162" cy="9239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solidFill>
                  <a:schemeClr val="tx1"/>
                </a:solidFill>
              </a:rPr>
              <a:t>Service consumer</a:t>
            </a:r>
            <a:endParaRPr lang="x-none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950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1B80F9-8EED-8DFB-F4DC-4FF34D07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Service oriented architecture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E48133-BDF5-7844-486F-D49773B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Service-oriented architecture (SOA) is a type of software design that makes software components reusable using service interfaces that use a common communication language over a network. </a:t>
            </a:r>
            <a:endParaRPr lang="x-none" sz="4000" dirty="0"/>
          </a:p>
        </p:txBody>
      </p:sp>
    </p:spTree>
    <p:extLst>
      <p:ext uri="{BB962C8B-B14F-4D97-AF65-F5344CB8AC3E}">
        <p14:creationId xmlns:p14="http://schemas.microsoft.com/office/powerpoint/2010/main" val="33790138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EF4A81-E3E9-84E2-0C07-C46695A29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Service oriented architecture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355524-661E-0EAB-0AF6-80B1270CC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SOA integrates software components that have been separately deployed and maintained and allows them to communicate and work together to form software applications across different systems.</a:t>
            </a:r>
            <a:endParaRPr lang="x-none" sz="3600" dirty="0"/>
          </a:p>
        </p:txBody>
      </p:sp>
    </p:spTree>
    <p:extLst>
      <p:ext uri="{BB962C8B-B14F-4D97-AF65-F5344CB8AC3E}">
        <p14:creationId xmlns:p14="http://schemas.microsoft.com/office/powerpoint/2010/main" val="22873395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6096000" y="2495988"/>
            <a:ext cx="4571475" cy="18498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Service Provider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27042" y="483184"/>
            <a:ext cx="3307852" cy="18498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Driver App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1517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1517" y="1408119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1517" y="1906053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87248" y="889115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132276" y="889117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87248" y="1429886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132276" y="1429888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087248" y="1906052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132276" y="1906054"/>
            <a:ext cx="872262" cy="311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97545" y="2545852"/>
            <a:ext cx="3307852" cy="184987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Warehouse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41517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41517" y="3452527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041517" y="3950461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87248" y="2933523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32276" y="2933525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087248" y="3474294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132276" y="3474296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087248" y="3950460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132276" y="3950462"/>
            <a:ext cx="872262" cy="31182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7545" y="4648550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Sales App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041517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41517" y="555522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041517" y="605315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087248" y="503622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132276" y="503622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087248" y="557699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56" name="Rectangle 55"/>
          <p:cNvSpPr/>
          <p:nvPr/>
        </p:nvSpPr>
        <p:spPr>
          <a:xfrm>
            <a:off x="3132276" y="557699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57" name="Rectangle 56"/>
          <p:cNvSpPr/>
          <p:nvPr/>
        </p:nvSpPr>
        <p:spPr>
          <a:xfrm>
            <a:off x="2087248" y="605315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132276" y="605316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969180" y="800627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ounded Rectangle 59"/>
          <p:cNvSpPr/>
          <p:nvPr/>
        </p:nvSpPr>
        <p:spPr>
          <a:xfrm>
            <a:off x="976202" y="4941409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ounded Rectangle 60"/>
          <p:cNvSpPr/>
          <p:nvPr/>
        </p:nvSpPr>
        <p:spPr>
          <a:xfrm>
            <a:off x="963561" y="2838713"/>
            <a:ext cx="1028173" cy="50144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/>
          <p:cNvSpPr/>
          <p:nvPr/>
        </p:nvSpPr>
        <p:spPr>
          <a:xfrm>
            <a:off x="7657541" y="3026228"/>
            <a:ext cx="2766620" cy="1016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Map functions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565139" y="3026228"/>
            <a:ext cx="1029194" cy="101693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dirty="0"/>
              <a:t>Interface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953023" y="749007"/>
            <a:ext cx="1074529" cy="6046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Rounded Rectangle 66"/>
          <p:cNvSpPr/>
          <p:nvPr/>
        </p:nvSpPr>
        <p:spPr>
          <a:xfrm>
            <a:off x="963561" y="4919917"/>
            <a:ext cx="1074529" cy="60468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ounded Rectangle 67"/>
          <p:cNvSpPr/>
          <p:nvPr/>
        </p:nvSpPr>
        <p:spPr>
          <a:xfrm>
            <a:off x="930330" y="2833739"/>
            <a:ext cx="1074529" cy="60468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0" name="Straight Arrow Connector 69"/>
          <p:cNvCxnSpPr>
            <a:cxnSpLocks/>
          </p:cNvCxnSpPr>
          <p:nvPr/>
        </p:nvCxnSpPr>
        <p:spPr>
          <a:xfrm>
            <a:off x="4534460" y="1741709"/>
            <a:ext cx="1900051" cy="1598449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4452607" y="3531886"/>
            <a:ext cx="2049325" cy="2810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452607" y="3764350"/>
            <a:ext cx="1981904" cy="1790876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0C649112-C302-F191-B6C1-71689BC8B073}"/>
              </a:ext>
            </a:extLst>
          </p:cNvPr>
          <p:cNvSpPr/>
          <p:nvPr/>
        </p:nvSpPr>
        <p:spPr>
          <a:xfrm>
            <a:off x="5165420" y="4739715"/>
            <a:ext cx="2799438" cy="4235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Communication language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440C526-64DD-B43D-9331-418CCB250878}"/>
              </a:ext>
            </a:extLst>
          </p:cNvPr>
          <p:cNvSpPr/>
          <p:nvPr/>
        </p:nvSpPr>
        <p:spPr>
          <a:xfrm>
            <a:off x="1002785" y="817740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>
                <a:solidFill>
                  <a:schemeClr val="tx1"/>
                </a:solidFill>
              </a:rPr>
              <a:t>Service consumer</a:t>
            </a:r>
            <a:endParaRPr lang="x-none" sz="1400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C85A858-6DD2-FF21-69B1-38954204FED5}"/>
              </a:ext>
            </a:extLst>
          </p:cNvPr>
          <p:cNvSpPr/>
          <p:nvPr/>
        </p:nvSpPr>
        <p:spPr>
          <a:xfrm>
            <a:off x="990598" y="4951471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>
                <a:solidFill>
                  <a:schemeClr val="tx1"/>
                </a:solidFill>
              </a:rPr>
              <a:t>Service consumer</a:t>
            </a:r>
            <a:endParaRPr lang="x-none" sz="1400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036385F-E006-FBC6-48F1-FA722910B8FC}"/>
              </a:ext>
            </a:extLst>
          </p:cNvPr>
          <p:cNvSpPr/>
          <p:nvPr/>
        </p:nvSpPr>
        <p:spPr>
          <a:xfrm>
            <a:off x="991735" y="2921574"/>
            <a:ext cx="999377" cy="4354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>
                <a:solidFill>
                  <a:schemeClr val="tx1"/>
                </a:solidFill>
              </a:rPr>
              <a:t>Service consumer</a:t>
            </a:r>
            <a:endParaRPr lang="x-non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6101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come back to our example - App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The drivers mentioned that they would also like to see the traffic information and choose the best route based on that</a:t>
            </a:r>
          </a:p>
          <a:p>
            <a:r>
              <a:rPr lang="en-GB" sz="3600" dirty="0"/>
              <a:t>Do you have access to traffic reports that you can use in your app?</a:t>
            </a:r>
          </a:p>
          <a:p>
            <a:r>
              <a:rPr lang="en-GB" sz="3600" dirty="0"/>
              <a:t>Is there any existing map that you can use instead of building your own Map Web Service?</a:t>
            </a:r>
          </a:p>
          <a:p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9936777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come back to our example - App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drivers mentioned that they would also like to see the traffic information and choose the best route based on that</a:t>
            </a:r>
          </a:p>
          <a:p>
            <a:r>
              <a:rPr lang="en-GB" dirty="0"/>
              <a:t>Do you have access to traffic reports that you can use in your app?</a:t>
            </a:r>
          </a:p>
          <a:p>
            <a:r>
              <a:rPr lang="en-GB" dirty="0"/>
              <a:t>Is there any existing map that you can use instead of building your own Map Web Service?</a:t>
            </a:r>
          </a:p>
          <a:p>
            <a:endParaRPr lang="en-GB" dirty="0"/>
          </a:p>
          <a:p>
            <a:r>
              <a:rPr lang="en-GB" dirty="0"/>
              <a:t>You can use the Baidu Map services – initiate request to their Web Service using provided API</a:t>
            </a:r>
          </a:p>
          <a:p>
            <a:r>
              <a:rPr lang="en-GB" dirty="0"/>
              <a:t>https://lbsyun.baidu.com/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313" y="5351559"/>
            <a:ext cx="2436101" cy="1391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56817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A33283-D0E6-F97A-F6D6-3F8CBD950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Baidu Map as a service - cases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D9870C-9A62-BD90-9739-1784D1E42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https://api.map.baidu.com/lbsapi/cloud/case.htm</a:t>
            </a:r>
            <a:endParaRPr lang="en-GB" dirty="0"/>
          </a:p>
          <a:p>
            <a:r>
              <a:rPr lang="en-GB" dirty="0"/>
              <a:t>Have a look at some real examples if you are interested</a:t>
            </a:r>
          </a:p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072479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3EE2A6-BA57-BC65-BECE-9002DB8A5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Service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9994560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1B80F9-8EED-8DFB-F4DC-4FF34D07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Service oriented architecture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E48133-BDF5-7844-486F-D49773B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4000" dirty="0"/>
              <a:t>Service-oriented architecture (SOA) is a type of software design that makes software components reusable using service interfaces that use a common communication language over a network. </a:t>
            </a:r>
          </a:p>
          <a:p>
            <a:r>
              <a:rPr lang="en-US" sz="4000" dirty="0"/>
              <a:t>SOA integrates software components that have been separately deployed and maintained and allows them to communicate and work together to form software applications across different systems.</a:t>
            </a:r>
            <a:endParaRPr lang="x-none" sz="4000" dirty="0"/>
          </a:p>
          <a:p>
            <a:endParaRPr lang="x-none" sz="4000" dirty="0"/>
          </a:p>
        </p:txBody>
      </p:sp>
    </p:spTree>
    <p:extLst>
      <p:ext uri="{BB962C8B-B14F-4D97-AF65-F5344CB8AC3E}">
        <p14:creationId xmlns:p14="http://schemas.microsoft.com/office/powerpoint/2010/main" val="12518318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2D0F895-F325-EC20-FC72-28A07186D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you can build applications with service orientation</a:t>
            </a:r>
            <a:endParaRPr lang="x-none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EAA7309-FB19-DE36-BB7E-593E732CD25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AU" sz="3200" dirty="0"/>
              <a:t>You can develop your own services and use them as part of your applications</a:t>
            </a:r>
          </a:p>
          <a:p>
            <a:r>
              <a:rPr lang="en-AU" sz="3200" dirty="0"/>
              <a:t>You do not need develop your own services – you can use existing services, developed and maintained by other organizations</a:t>
            </a:r>
          </a:p>
          <a:p>
            <a:r>
              <a:rPr lang="en-AU" sz="3200" dirty="0"/>
              <a:t>…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930803-E762-5060-DA08-988C44E62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2732" y="1854107"/>
            <a:ext cx="4131067" cy="4351338"/>
          </a:xfrm>
        </p:spPr>
        <p:txBody>
          <a:bodyPr>
            <a:normAutofit/>
          </a:bodyPr>
          <a:lstStyle/>
          <a:p>
            <a:r>
              <a:rPr lang="en-AU" sz="3600" dirty="0"/>
              <a:t>You can make a service a part of your application</a:t>
            </a:r>
          </a:p>
          <a:p>
            <a:r>
              <a:rPr lang="en-AU" sz="3600" dirty="0"/>
              <a:t>You can build your application by composing several existing services</a:t>
            </a:r>
          </a:p>
          <a:p>
            <a:r>
              <a:rPr lang="en-AU" sz="3600" dirty="0"/>
              <a:t>…</a:t>
            </a:r>
            <a:endParaRPr lang="x-none" sz="3600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98EB665-F09D-2FA2-ABC7-FE9252F8B0BF}"/>
              </a:ext>
            </a:extLst>
          </p:cNvPr>
          <p:cNvCxnSpPr>
            <a:cxnSpLocks/>
          </p:cNvCxnSpPr>
          <p:nvPr/>
        </p:nvCxnSpPr>
        <p:spPr>
          <a:xfrm>
            <a:off x="5537771" y="2399472"/>
            <a:ext cx="1699081" cy="0"/>
          </a:xfrm>
          <a:prstGeom prst="line">
            <a:avLst/>
          </a:prstGeom>
          <a:ln w="825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549D3B2-A801-9B6C-5437-4B67E1C90AEA}"/>
              </a:ext>
            </a:extLst>
          </p:cNvPr>
          <p:cNvCxnSpPr>
            <a:cxnSpLocks/>
          </p:cNvCxnSpPr>
          <p:nvPr/>
        </p:nvCxnSpPr>
        <p:spPr>
          <a:xfrm>
            <a:off x="5537771" y="2691036"/>
            <a:ext cx="1797977" cy="1387804"/>
          </a:xfrm>
          <a:prstGeom prst="line">
            <a:avLst/>
          </a:prstGeom>
          <a:ln w="825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28CBC509-FA03-AA04-BC1D-1B1EB8DD7F19}"/>
              </a:ext>
            </a:extLst>
          </p:cNvPr>
          <p:cNvCxnSpPr>
            <a:cxnSpLocks/>
          </p:cNvCxnSpPr>
          <p:nvPr/>
        </p:nvCxnSpPr>
        <p:spPr>
          <a:xfrm flipV="1">
            <a:off x="5663180" y="2691036"/>
            <a:ext cx="1573672" cy="1608026"/>
          </a:xfrm>
          <a:prstGeom prst="line">
            <a:avLst/>
          </a:prstGeom>
          <a:ln w="825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838E502-2BAA-B9B5-13F2-342E229717E2}"/>
              </a:ext>
            </a:extLst>
          </p:cNvPr>
          <p:cNvCxnSpPr>
            <a:cxnSpLocks/>
          </p:cNvCxnSpPr>
          <p:nvPr/>
        </p:nvCxnSpPr>
        <p:spPr>
          <a:xfrm>
            <a:off x="5784351" y="4433999"/>
            <a:ext cx="1628481" cy="0"/>
          </a:xfrm>
          <a:prstGeom prst="line">
            <a:avLst/>
          </a:prstGeom>
          <a:ln w="825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8033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Service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35038"/>
            <a:ext cx="10515600" cy="3782072"/>
          </a:xfrm>
        </p:spPr>
        <p:txBody>
          <a:bodyPr>
            <a:normAutofit/>
          </a:bodyPr>
          <a:lstStyle/>
          <a:p>
            <a:r>
              <a:rPr lang="en-GB" sz="3600" dirty="0"/>
              <a:t>Services Computing is a cross-discipline that covers the science and technology of bridging the gap between </a:t>
            </a:r>
            <a:r>
              <a:rPr lang="en-GB" sz="3600" dirty="0">
                <a:highlight>
                  <a:srgbClr val="FFFF00"/>
                </a:highlight>
              </a:rPr>
              <a:t>business services and IT services</a:t>
            </a:r>
            <a:r>
              <a:rPr lang="en-GB" sz="3600" dirty="0"/>
              <a:t>. </a:t>
            </a:r>
          </a:p>
          <a:p>
            <a:r>
              <a:rPr lang="en-GB" sz="3600" dirty="0"/>
              <a:t>Supports integrating the business as linked, repeatable business tasks, or </a:t>
            </a:r>
            <a:r>
              <a:rPr lang="en-GB" sz="3600" dirty="0">
                <a:solidFill>
                  <a:srgbClr val="00B050"/>
                </a:solidFill>
              </a:rPr>
              <a:t>services</a:t>
            </a:r>
            <a:r>
              <a:rPr lang="en-GB" sz="3600" dirty="0"/>
              <a:t>. </a:t>
            </a:r>
          </a:p>
          <a:p>
            <a:pPr marL="0" indent="0">
              <a:buNone/>
            </a:pP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9388681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 computing importance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Why it all started – a bit of history, background of service orientation</a:t>
            </a:r>
          </a:p>
          <a:p>
            <a:r>
              <a:rPr lang="en-GB" sz="3600" dirty="0"/>
              <a:t>Importance to the community now – current benefits of service orientation</a:t>
            </a:r>
          </a:p>
          <a:p>
            <a:r>
              <a:rPr lang="en-GB" sz="3600" dirty="0"/>
              <a:t>Importance to you – why should you learn about it </a:t>
            </a:r>
          </a:p>
        </p:txBody>
      </p:sp>
    </p:spTree>
    <p:extLst>
      <p:ext uri="{BB962C8B-B14F-4D97-AF65-F5344CB8AC3E}">
        <p14:creationId xmlns:p14="http://schemas.microsoft.com/office/powerpoint/2010/main" val="351787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DED4A8-4EEA-80B3-8C70-79CB91733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bit of history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811805-0373-453C-2899-7FC7D7754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4000" dirty="0"/>
              <a:t>Background of service orientation</a:t>
            </a:r>
            <a:endParaRPr lang="x-none" sz="4000" dirty="0"/>
          </a:p>
        </p:txBody>
      </p:sp>
    </p:spTree>
    <p:extLst>
      <p:ext uri="{BB962C8B-B14F-4D97-AF65-F5344CB8AC3E}">
        <p14:creationId xmlns:p14="http://schemas.microsoft.com/office/powerpoint/2010/main" val="31016551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D6B0-5E0D-4165-ABF5-ECF5AC076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Service Computing in an Enterprise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BF5B70-5776-4AEC-9309-4F60693F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161" y="1486119"/>
            <a:ext cx="8417716" cy="537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5758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D6B0-5E0D-4165-ABF5-ECF5AC076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Service Computing in an Enterprise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BF5B70-5776-4AEC-9309-4F60693F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161" y="1486119"/>
            <a:ext cx="8417716" cy="537188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297D89E-E53E-51AC-341D-274BDD975197}"/>
              </a:ext>
            </a:extLst>
          </p:cNvPr>
          <p:cNvSpPr/>
          <p:nvPr/>
        </p:nvSpPr>
        <p:spPr>
          <a:xfrm>
            <a:off x="2692398" y="5014752"/>
            <a:ext cx="2489202" cy="382529"/>
          </a:xfrm>
          <a:prstGeom prst="rect">
            <a:avLst/>
          </a:prstGeom>
          <a:solidFill>
            <a:srgbClr val="00B050">
              <a:alpha val="26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75470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332EA5-8ED5-B600-C4C8-6C3BC2208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programs were written in 60s? 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4204835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0E1B1-5A2A-A0EE-41F9-3E7008CE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2E9CA-76F4-5AF2-B39C-E0949759A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78693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/>
              <a:t>A typical corporate or computer installation had</a:t>
            </a:r>
          </a:p>
          <a:p>
            <a:pPr lvl="1"/>
            <a:r>
              <a:rPr lang="en-US" sz="3200" dirty="0"/>
              <a:t>a suite of rooms, with a large, access-restricted, air-conditioned room for the computer </a:t>
            </a:r>
          </a:p>
          <a:p>
            <a:pPr lvl="1"/>
            <a:r>
              <a:rPr lang="en-US" sz="3200" dirty="0"/>
              <a:t>a smaller quieter room for submitting jobs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5A6C550A-99E6-FFAB-0DDB-23F0CA83FA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x-none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6FFCA9-9965-6266-2274-397D3F71B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569" y="1285323"/>
            <a:ext cx="647700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271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EC3DDD-0220-0B08-9CF5-AD13626C5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D2F56A-14A8-59FA-1FB9-898C4975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78693" cy="4351338"/>
          </a:xfrm>
        </p:spPr>
        <p:txBody>
          <a:bodyPr>
            <a:normAutofit/>
          </a:bodyPr>
          <a:lstStyle/>
          <a:p>
            <a:r>
              <a:rPr lang="en-US" sz="4000" dirty="0"/>
              <a:t>Nearby was a room full of keypunch machines for programmer use</a:t>
            </a:r>
            <a:endParaRPr lang="x-none" sz="4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A6266E-461D-F196-8DAB-C5F5E1C66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691" y="1604963"/>
            <a:ext cx="598049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799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556D0C-299A-4F8B-BBF6-F8114F3D7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</a:t>
            </a:r>
          </a:p>
        </p:txBody>
      </p:sp>
      <p:pic>
        <p:nvPicPr>
          <p:cNvPr id="1028" name="Picture 4" descr="See the source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415" y="963636"/>
            <a:ext cx="2178131" cy="1454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ee the source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2489" y="3016251"/>
            <a:ext cx="2225379" cy="167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See the source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320" y="3185505"/>
            <a:ext cx="3399066" cy="3160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ee the source imag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941" y="2854148"/>
            <a:ext cx="2159143" cy="2214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ee the source imag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7719" y="575780"/>
            <a:ext cx="2229816" cy="2229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6033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0E1B1-5A2A-A0EE-41F9-3E7008CE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2E9CA-76F4-5AF2-B39C-E0949759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b="0" i="0" dirty="0">
                <a:solidFill>
                  <a:srgbClr val="202122"/>
                </a:solidFill>
                <a:effectLst/>
                <a:latin typeface="-apple-system"/>
              </a:rPr>
              <a:t>At that time, most computer programmers created, edited and stored their programs line by line on punch cards</a:t>
            </a:r>
            <a:endParaRPr lang="en-US" sz="3600" dirty="0">
              <a:solidFill>
                <a:srgbClr val="202122"/>
              </a:solidFill>
              <a:latin typeface="-apple-system"/>
            </a:endParaRPr>
          </a:p>
          <a:p>
            <a:pPr lvl="1"/>
            <a:r>
              <a:rPr lang="en-US" sz="3200" b="0" i="0" dirty="0">
                <a:solidFill>
                  <a:srgbClr val="202122"/>
                </a:solidFill>
                <a:effectLst/>
                <a:latin typeface="-apple-system"/>
              </a:rPr>
              <a:t>a flexible write-once medium that encodes data</a:t>
            </a:r>
            <a:endParaRPr lang="x-none" sz="3200" dirty="0"/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5A6C550A-99E6-FFAB-0DDB-23F0CA83FA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x-none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52888AB-3044-1FF6-B00E-F4728B96A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048" y="3850640"/>
            <a:ext cx="6440352" cy="281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428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0E1B1-5A2A-A0EE-41F9-3E7008CE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2E9CA-76F4-5AF2-B39C-E0949759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b="0" i="0" dirty="0">
                <a:solidFill>
                  <a:srgbClr val="202122"/>
                </a:solidFill>
                <a:effectLst/>
                <a:latin typeface="-apple-system"/>
              </a:rPr>
              <a:t>Groups or "decks" of cards form programs and collections of data</a:t>
            </a:r>
            <a:endParaRPr lang="x-none" sz="4400" dirty="0"/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5A6C550A-99E6-FFAB-0DDB-23F0CA83FA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x-none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1D5C180-5E26-349B-5210-CE02A2596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0" y="3032729"/>
            <a:ext cx="4750986" cy="3616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0527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0E1B1-5A2A-A0EE-41F9-3E7008CE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2E9CA-76F4-5AF2-B39C-E0949759A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78693" cy="4351338"/>
          </a:xfrm>
        </p:spPr>
        <p:txBody>
          <a:bodyPr>
            <a:normAutofit/>
          </a:bodyPr>
          <a:lstStyle/>
          <a:p>
            <a:r>
              <a:rPr lang="en-US" sz="3600" b="0" i="0" dirty="0">
                <a:solidFill>
                  <a:srgbClr val="202122"/>
                </a:solidFill>
                <a:effectLst/>
                <a:latin typeface="-apple-system"/>
              </a:rPr>
              <a:t>Programmers submitted the program decks, to be read by the program, to a person working behind a counter in the computer room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5A6C550A-99E6-FFAB-0DDB-23F0CA83FA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x-none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6FFCA9-9965-6266-2274-397D3F71B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569" y="1285323"/>
            <a:ext cx="647700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986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0E1B1-5A2A-A0EE-41F9-3E7008CE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2E9CA-76F4-5AF2-B39C-E0949759A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78693" cy="4351338"/>
          </a:xfrm>
        </p:spPr>
        <p:txBody>
          <a:bodyPr>
            <a:normAutofit lnSpcReduction="10000"/>
          </a:bodyPr>
          <a:lstStyle/>
          <a:p>
            <a:r>
              <a:rPr lang="en-US" sz="4000" dirty="0">
                <a:solidFill>
                  <a:srgbClr val="202122"/>
                </a:solidFill>
                <a:latin typeface="-apple-system"/>
              </a:rPr>
              <a:t>It could take hours or days between submitting a job to the computing center and receiving the output</a:t>
            </a:r>
            <a:endParaRPr lang="x-none" sz="4000" dirty="0">
              <a:solidFill>
                <a:srgbClr val="202122"/>
              </a:solidFill>
              <a:latin typeface="-apple-system"/>
            </a:endParaRP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5A6C550A-99E6-FFAB-0DDB-23F0CA83FA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x-none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6FFCA9-9965-6266-2274-397D3F71B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569" y="1285323"/>
            <a:ext cx="647700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3888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063F9-CBF8-2D19-99B0-FC7500926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 Frame - disadvantages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1A68F4-87CE-02EC-FE06-50957A54F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4400" dirty="0"/>
              <a:t>Computer </a:t>
            </a:r>
          </a:p>
          <a:p>
            <a:pPr lvl="1"/>
            <a:r>
              <a:rPr lang="en-AU" sz="4000" dirty="0"/>
              <a:t>Large</a:t>
            </a:r>
          </a:p>
          <a:p>
            <a:pPr lvl="1"/>
            <a:r>
              <a:rPr lang="en-AU" sz="4000" dirty="0"/>
              <a:t>Too expensive too be owned by a single person</a:t>
            </a:r>
          </a:p>
          <a:p>
            <a:pPr lvl="1"/>
            <a:r>
              <a:rPr lang="en-AU" sz="4000" dirty="0"/>
              <a:t>Operated by a highly skilled personnel </a:t>
            </a:r>
            <a:endParaRPr lang="x-none" sz="4000" dirty="0"/>
          </a:p>
        </p:txBody>
      </p:sp>
    </p:spTree>
    <p:extLst>
      <p:ext uri="{BB962C8B-B14F-4D97-AF65-F5344CB8AC3E}">
        <p14:creationId xmlns:p14="http://schemas.microsoft.com/office/powerpoint/2010/main" val="11210794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D6B0-5E0D-4165-ABF5-ECF5AC076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Service Computing in an Enterprise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BF5B70-5776-4AEC-9309-4F60693F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161" y="1486119"/>
            <a:ext cx="8417716" cy="537188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297D89E-E53E-51AC-341D-274BDD975197}"/>
              </a:ext>
            </a:extLst>
          </p:cNvPr>
          <p:cNvSpPr/>
          <p:nvPr/>
        </p:nvSpPr>
        <p:spPr>
          <a:xfrm>
            <a:off x="3416298" y="4468871"/>
            <a:ext cx="2489202" cy="382529"/>
          </a:xfrm>
          <a:prstGeom prst="rect">
            <a:avLst/>
          </a:prstGeom>
          <a:solidFill>
            <a:srgbClr val="00B050">
              <a:alpha val="26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4287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5FEB2B-2F18-37D5-EEEB-5BD7211E1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Personal Computer</a:t>
            </a:r>
            <a:endParaRPr lang="x-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5BD8D5-BB35-8936-FB10-AB67C556F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4400" dirty="0"/>
              <a:t>Relatively small</a:t>
            </a:r>
          </a:p>
          <a:p>
            <a:r>
              <a:rPr lang="en-AU" sz="4400" dirty="0"/>
              <a:t>Can be afforded by individuals</a:t>
            </a:r>
          </a:p>
          <a:p>
            <a:r>
              <a:rPr lang="en-AU" sz="4400" dirty="0"/>
              <a:t>No high level skills needed to operate it</a:t>
            </a:r>
          </a:p>
          <a:p>
            <a:endParaRPr lang="en-AU" sz="4400" dirty="0"/>
          </a:p>
          <a:p>
            <a:endParaRPr lang="x-none" sz="4400" dirty="0"/>
          </a:p>
        </p:txBody>
      </p:sp>
    </p:spTree>
    <p:extLst>
      <p:ext uri="{BB962C8B-B14F-4D97-AF65-F5344CB8AC3E}">
        <p14:creationId xmlns:p14="http://schemas.microsoft.com/office/powerpoint/2010/main" val="17311225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will continue </a:t>
            </a:r>
            <a:r>
              <a:rPr lang="en-GB"/>
              <a:t>this topic on Friday</a:t>
            </a:r>
          </a:p>
        </p:txBody>
      </p:sp>
    </p:spTree>
    <p:extLst>
      <p:ext uri="{BB962C8B-B14F-4D97-AF65-F5344CB8AC3E}">
        <p14:creationId xmlns:p14="http://schemas.microsoft.com/office/powerpoint/2010/main" val="344685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Services represent a type of relationships-based interactions (activities) between at least one </a:t>
            </a:r>
            <a:r>
              <a:rPr lang="en-GB" sz="4000" dirty="0">
                <a:solidFill>
                  <a:srgbClr val="00B050"/>
                </a:solidFill>
              </a:rPr>
              <a:t>service provider </a:t>
            </a:r>
            <a:r>
              <a:rPr lang="en-GB" sz="4000" dirty="0"/>
              <a:t>and one </a:t>
            </a:r>
            <a:r>
              <a:rPr lang="en-GB" sz="4000" dirty="0">
                <a:solidFill>
                  <a:srgbClr val="00B050"/>
                </a:solidFill>
              </a:rPr>
              <a:t>service consumer </a:t>
            </a:r>
            <a:r>
              <a:rPr lang="en-GB" sz="4000" dirty="0"/>
              <a:t>to achieve a certain business goal or solution objective.</a:t>
            </a:r>
          </a:p>
        </p:txBody>
      </p:sp>
    </p:spTree>
    <p:extLst>
      <p:ext uri="{BB962C8B-B14F-4D97-AF65-F5344CB8AC3E}">
        <p14:creationId xmlns:p14="http://schemas.microsoft.com/office/powerpoint/2010/main" val="851412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Service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35038"/>
            <a:ext cx="10515600" cy="3782072"/>
          </a:xfrm>
        </p:spPr>
        <p:txBody>
          <a:bodyPr>
            <a:normAutofit/>
          </a:bodyPr>
          <a:lstStyle/>
          <a:p>
            <a:r>
              <a:rPr lang="en-GB" sz="3600" dirty="0"/>
              <a:t>Services Computing is a cross-discipline that covers the science and technology of bridging the gap between business services and IT services. </a:t>
            </a:r>
          </a:p>
          <a:p>
            <a:r>
              <a:rPr lang="en-GB" sz="3600" dirty="0"/>
              <a:t>Supports integrating the business as linked, repeatable business tasks, or </a:t>
            </a:r>
            <a:r>
              <a:rPr lang="en-GB" sz="3600" dirty="0">
                <a:solidFill>
                  <a:srgbClr val="00B050"/>
                </a:solidFill>
              </a:rPr>
              <a:t>services</a:t>
            </a:r>
            <a:r>
              <a:rPr lang="en-GB" sz="3600" dirty="0"/>
              <a:t>. </a:t>
            </a:r>
          </a:p>
          <a:p>
            <a:pPr marL="0" indent="0">
              <a:buNone/>
            </a:pP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84255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 this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3600" dirty="0"/>
              <a:t>You are a software developer for a large manufacturing company that has their factories, warehouses and clients located in diverse locations across China </a:t>
            </a:r>
          </a:p>
          <a:p>
            <a:r>
              <a:rPr lang="en-GB" sz="3600" dirty="0"/>
              <a:t>You work in the IT department of this company and your job is to develop apps for other departments based on their business needs</a:t>
            </a:r>
          </a:p>
          <a:p>
            <a:r>
              <a:rPr lang="en-GB" sz="3600" dirty="0"/>
              <a:t>Let’s see some examples of the tasks you may need to accomplish</a:t>
            </a:r>
          </a:p>
          <a:p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732852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 1 – develop an app for the drivers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28600" lvl="2">
              <a:spcBef>
                <a:spcPts val="1000"/>
              </a:spcBef>
            </a:pPr>
            <a:r>
              <a:rPr lang="en-GB" sz="3200" dirty="0"/>
              <a:t>Drivers need to deliver the products from the warehouses to the customers</a:t>
            </a:r>
          </a:p>
          <a:p>
            <a:pPr marL="228600" lvl="2">
              <a:spcBef>
                <a:spcPts val="1000"/>
              </a:spcBef>
            </a:pPr>
            <a:r>
              <a:rPr lang="en-GB" sz="3200" dirty="0"/>
              <a:t>The app needs to have some of the functions below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Display the addresses of the customers and their purchase orders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Display the addresses and inventory level of the warehouses 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Display the daily tasks - the list of the customers to be visited on a given day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Give the driver the best routes for delivery </a:t>
            </a:r>
          </a:p>
          <a:p>
            <a:pPr marL="228600" lvl="2">
              <a:spcBef>
                <a:spcPts val="1000"/>
              </a:spcBef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614479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 1 – develop an app for the drivers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28600" lvl="2">
              <a:spcBef>
                <a:spcPts val="1000"/>
              </a:spcBef>
            </a:pPr>
            <a:r>
              <a:rPr lang="en-GB" sz="3200" dirty="0"/>
              <a:t>What modules do you need to develop for this app? 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Customer database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Purchase order database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Warehouse database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UI to display daily task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Map interface to display the delivery route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…</a:t>
            </a:r>
          </a:p>
          <a:p>
            <a:pPr marL="685800" lvl="3">
              <a:spcBef>
                <a:spcPts val="1000"/>
              </a:spcBef>
            </a:pPr>
            <a:r>
              <a:rPr lang="en-GB" sz="2800" dirty="0"/>
              <a:t>…</a:t>
            </a:r>
          </a:p>
          <a:p>
            <a:pPr marL="685800" lvl="3">
              <a:spcBef>
                <a:spcPts val="1000"/>
              </a:spcBef>
            </a:pPr>
            <a:endParaRPr lang="en-GB" sz="2800" dirty="0"/>
          </a:p>
          <a:p>
            <a:pPr marL="228600" lvl="2">
              <a:spcBef>
                <a:spcPts val="1000"/>
              </a:spcBef>
            </a:pPr>
            <a:endParaRPr lang="en-GB" sz="3200" dirty="0"/>
          </a:p>
          <a:p>
            <a:pPr marL="228600" lvl="2">
              <a:spcBef>
                <a:spcPts val="1000"/>
              </a:spcBef>
            </a:pPr>
            <a:endParaRPr lang="en-GB" sz="3200" dirty="0"/>
          </a:p>
          <a:p>
            <a:pPr marL="228600" lvl="2">
              <a:spcBef>
                <a:spcPts val="1000"/>
              </a:spcBef>
            </a:pPr>
            <a:endParaRPr lang="en-GB" sz="32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2202" y="4475746"/>
            <a:ext cx="4239797" cy="2382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48">
            <a:extLst>
              <a:ext uri="{FF2B5EF4-FFF2-40B4-BE49-F238E27FC236}">
                <a16:creationId xmlns:a16="http://schemas.microsoft.com/office/drawing/2014/main" id="{45900752-BF7E-0416-8904-E351CE9FECA0}"/>
              </a:ext>
            </a:extLst>
          </p:cNvPr>
          <p:cNvSpPr/>
          <p:nvPr/>
        </p:nvSpPr>
        <p:spPr>
          <a:xfrm>
            <a:off x="8418174" y="2393607"/>
            <a:ext cx="3307852" cy="184987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tIns="0" rtlCol="0" anchor="t" anchorCtr="1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Sales App</a:t>
            </a:r>
          </a:p>
        </p:txBody>
      </p:sp>
      <p:sp>
        <p:nvSpPr>
          <p:cNvPr id="5" name="Rectangle 49">
            <a:extLst>
              <a:ext uri="{FF2B5EF4-FFF2-40B4-BE49-F238E27FC236}">
                <a16:creationId xmlns:a16="http://schemas.microsoft.com/office/drawing/2014/main" id="{55681423-D5D4-8428-A2FF-5BD11A4D0F75}"/>
              </a:ext>
            </a:extLst>
          </p:cNvPr>
          <p:cNvSpPr/>
          <p:nvPr/>
        </p:nvSpPr>
        <p:spPr>
          <a:xfrm>
            <a:off x="8548103" y="277777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Map functions</a:t>
            </a:r>
          </a:p>
        </p:txBody>
      </p:sp>
      <p:sp>
        <p:nvSpPr>
          <p:cNvPr id="6" name="Rectangle 50">
            <a:extLst>
              <a:ext uri="{FF2B5EF4-FFF2-40B4-BE49-F238E27FC236}">
                <a16:creationId xmlns:a16="http://schemas.microsoft.com/office/drawing/2014/main" id="{670E1B38-4CB7-7621-878F-49E8B99CE1F4}"/>
              </a:ext>
            </a:extLst>
          </p:cNvPr>
          <p:cNvSpPr/>
          <p:nvPr/>
        </p:nvSpPr>
        <p:spPr>
          <a:xfrm>
            <a:off x="8548103" y="3296775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3</a:t>
            </a:r>
          </a:p>
        </p:txBody>
      </p:sp>
      <p:sp>
        <p:nvSpPr>
          <p:cNvPr id="7" name="Rectangle 51">
            <a:extLst>
              <a:ext uri="{FF2B5EF4-FFF2-40B4-BE49-F238E27FC236}">
                <a16:creationId xmlns:a16="http://schemas.microsoft.com/office/drawing/2014/main" id="{48FDEB6E-62B4-0875-622C-0EA02E6E6377}"/>
              </a:ext>
            </a:extLst>
          </p:cNvPr>
          <p:cNvSpPr/>
          <p:nvPr/>
        </p:nvSpPr>
        <p:spPr>
          <a:xfrm>
            <a:off x="8548103" y="3794709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6</a:t>
            </a:r>
          </a:p>
        </p:txBody>
      </p:sp>
      <p:sp>
        <p:nvSpPr>
          <p:cNvPr id="8" name="Rectangle 52">
            <a:extLst>
              <a:ext uri="{FF2B5EF4-FFF2-40B4-BE49-F238E27FC236}">
                <a16:creationId xmlns:a16="http://schemas.microsoft.com/office/drawing/2014/main" id="{EA357E7A-9AD1-16A4-DDA9-8F7D1FCE3CA2}"/>
              </a:ext>
            </a:extLst>
          </p:cNvPr>
          <p:cNvSpPr/>
          <p:nvPr/>
        </p:nvSpPr>
        <p:spPr>
          <a:xfrm>
            <a:off x="9593834" y="2777771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1</a:t>
            </a:r>
          </a:p>
        </p:txBody>
      </p:sp>
      <p:sp>
        <p:nvSpPr>
          <p:cNvPr id="9" name="Rectangle 53">
            <a:extLst>
              <a:ext uri="{FF2B5EF4-FFF2-40B4-BE49-F238E27FC236}">
                <a16:creationId xmlns:a16="http://schemas.microsoft.com/office/drawing/2014/main" id="{20F73B15-B498-8956-B563-64F3B21E440A}"/>
              </a:ext>
            </a:extLst>
          </p:cNvPr>
          <p:cNvSpPr/>
          <p:nvPr/>
        </p:nvSpPr>
        <p:spPr>
          <a:xfrm>
            <a:off x="10638862" y="2777773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2</a:t>
            </a:r>
          </a:p>
        </p:txBody>
      </p:sp>
      <p:sp>
        <p:nvSpPr>
          <p:cNvPr id="10" name="Rectangle 54">
            <a:extLst>
              <a:ext uri="{FF2B5EF4-FFF2-40B4-BE49-F238E27FC236}">
                <a16:creationId xmlns:a16="http://schemas.microsoft.com/office/drawing/2014/main" id="{1CBB56FE-8B3E-1C08-ED14-EF5F1D3CFD2C}"/>
              </a:ext>
            </a:extLst>
          </p:cNvPr>
          <p:cNvSpPr/>
          <p:nvPr/>
        </p:nvSpPr>
        <p:spPr>
          <a:xfrm>
            <a:off x="9593834" y="3318542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4</a:t>
            </a:r>
          </a:p>
        </p:txBody>
      </p:sp>
      <p:sp>
        <p:nvSpPr>
          <p:cNvPr id="11" name="Rectangle 55">
            <a:extLst>
              <a:ext uri="{FF2B5EF4-FFF2-40B4-BE49-F238E27FC236}">
                <a16:creationId xmlns:a16="http://schemas.microsoft.com/office/drawing/2014/main" id="{3A132571-6342-A111-8598-99317B18B274}"/>
              </a:ext>
            </a:extLst>
          </p:cNvPr>
          <p:cNvSpPr/>
          <p:nvPr/>
        </p:nvSpPr>
        <p:spPr>
          <a:xfrm>
            <a:off x="10638862" y="3318544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5</a:t>
            </a:r>
          </a:p>
        </p:txBody>
      </p:sp>
      <p:sp>
        <p:nvSpPr>
          <p:cNvPr id="12" name="Rectangle 56">
            <a:extLst>
              <a:ext uri="{FF2B5EF4-FFF2-40B4-BE49-F238E27FC236}">
                <a16:creationId xmlns:a16="http://schemas.microsoft.com/office/drawing/2014/main" id="{DC0C7FC1-7364-BA4D-B683-926A4F9AC813}"/>
              </a:ext>
            </a:extLst>
          </p:cNvPr>
          <p:cNvSpPr/>
          <p:nvPr/>
        </p:nvSpPr>
        <p:spPr>
          <a:xfrm>
            <a:off x="9593834" y="3794708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Module 7</a:t>
            </a:r>
          </a:p>
        </p:txBody>
      </p:sp>
      <p:sp>
        <p:nvSpPr>
          <p:cNvPr id="13" name="Rectangle 57">
            <a:extLst>
              <a:ext uri="{FF2B5EF4-FFF2-40B4-BE49-F238E27FC236}">
                <a16:creationId xmlns:a16="http://schemas.microsoft.com/office/drawing/2014/main" id="{AB6C75F3-7CEC-9009-9763-BFEEA7037D36}"/>
              </a:ext>
            </a:extLst>
          </p:cNvPr>
          <p:cNvSpPr/>
          <p:nvPr/>
        </p:nvSpPr>
        <p:spPr>
          <a:xfrm>
            <a:off x="10638862" y="3794710"/>
            <a:ext cx="872262" cy="31182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16481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3883</TotalTime>
  <Words>1754</Words>
  <Application>Microsoft Office PowerPoint</Application>
  <PresentationFormat>宽屏</PresentationFormat>
  <Paragraphs>353</Paragraphs>
  <Slides>47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3" baseType="lpstr">
      <vt:lpstr>-apple-system</vt:lpstr>
      <vt:lpstr>RedHatText</vt:lpstr>
      <vt:lpstr>Arial</vt:lpstr>
      <vt:lpstr>Calibri</vt:lpstr>
      <vt:lpstr>Calibri Light</vt:lpstr>
      <vt:lpstr>Office Theme</vt:lpstr>
      <vt:lpstr>Service computing</vt:lpstr>
      <vt:lpstr>Service computing main concepts</vt:lpstr>
      <vt:lpstr>Service</vt:lpstr>
      <vt:lpstr>Service</vt:lpstr>
      <vt:lpstr>Service</vt:lpstr>
      <vt:lpstr>What is Service Computing?</vt:lpstr>
      <vt:lpstr>Consider this example</vt:lpstr>
      <vt:lpstr>Task 1 – develop an app for the drivers </vt:lpstr>
      <vt:lpstr>Task 1 – develop an app for the drivers </vt:lpstr>
      <vt:lpstr>Task 2 – develop an app for the warehouse employees </vt:lpstr>
      <vt:lpstr>Task 3 – develop an app for the sales team </vt:lpstr>
      <vt:lpstr>PowerPoint 演示文稿</vt:lpstr>
      <vt:lpstr>PowerPoint 演示文稿</vt:lpstr>
      <vt:lpstr>Abstracting commonly used functions</vt:lpstr>
      <vt:lpstr>PowerPoint 演示文稿</vt:lpstr>
      <vt:lpstr>PowerPoint 演示文稿</vt:lpstr>
      <vt:lpstr>Towards service orientation</vt:lpstr>
      <vt:lpstr>Service (definition 1)</vt:lpstr>
      <vt:lpstr>PowerPoint 演示文稿</vt:lpstr>
      <vt:lpstr>PowerPoint 演示文稿</vt:lpstr>
      <vt:lpstr>Service (definition 1)</vt:lpstr>
      <vt:lpstr>Service (definition 2)</vt:lpstr>
      <vt:lpstr>Service (definition 2-cont.)</vt:lpstr>
      <vt:lpstr>Service oriented architecture</vt:lpstr>
      <vt:lpstr>Service oriented architecture</vt:lpstr>
      <vt:lpstr>PowerPoint 演示文稿</vt:lpstr>
      <vt:lpstr>Let’s come back to our example - App 1</vt:lpstr>
      <vt:lpstr>Let’s come back to our example - App 1</vt:lpstr>
      <vt:lpstr>Baidu Map as a service - cases</vt:lpstr>
      <vt:lpstr>Service oriented architecture</vt:lpstr>
      <vt:lpstr>How you can build applications with service orientation</vt:lpstr>
      <vt:lpstr>What is Service Computing?</vt:lpstr>
      <vt:lpstr>Service computing importance</vt:lpstr>
      <vt:lpstr>A bit of history</vt:lpstr>
      <vt:lpstr>Towards Service Computing in an Enterprise </vt:lpstr>
      <vt:lpstr>Towards Service Computing in an Enterprise </vt:lpstr>
      <vt:lpstr>How programs were written in 60s? </vt:lpstr>
      <vt:lpstr>Main Frame </vt:lpstr>
      <vt:lpstr>Main Frame </vt:lpstr>
      <vt:lpstr>Main Frame </vt:lpstr>
      <vt:lpstr>Main Frame </vt:lpstr>
      <vt:lpstr>Main Frame </vt:lpstr>
      <vt:lpstr>Main Frame </vt:lpstr>
      <vt:lpstr>Main Frame - disadvantages</vt:lpstr>
      <vt:lpstr>Towards Service Computing in an Enterprise </vt:lpstr>
      <vt:lpstr>Personal Computer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COMP3017_Spring2023_Main concepts and importance_part 1</dc:title>
  <dc:creator>Joanna Siebert</dc:creator>
  <cp:lastModifiedBy>刘玄昊</cp:lastModifiedBy>
  <cp:revision>159</cp:revision>
  <cp:lastPrinted>2023-02-18T04:32:49Z</cp:lastPrinted>
  <dcterms:created xsi:type="dcterms:W3CDTF">2020-03-15T08:11:10Z</dcterms:created>
  <dcterms:modified xsi:type="dcterms:W3CDTF">2023-04-22T15:04:07Z</dcterms:modified>
</cp:coreProperties>
</file>

<file path=docProps/thumbnail.jpeg>
</file>